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2" r:id="rId5"/>
    <p:sldId id="283" r:id="rId6"/>
    <p:sldId id="297" r:id="rId7"/>
    <p:sldId id="299" r:id="rId8"/>
    <p:sldId id="300" r:id="rId9"/>
    <p:sldId id="291" r:id="rId10"/>
    <p:sldId id="311" r:id="rId11"/>
    <p:sldId id="312" r:id="rId12"/>
    <p:sldId id="313" r:id="rId13"/>
    <p:sldId id="310" r:id="rId14"/>
    <p:sldId id="314" r:id="rId15"/>
    <p:sldId id="320" r:id="rId16"/>
    <p:sldId id="315" r:id="rId17"/>
    <p:sldId id="316" r:id="rId18"/>
    <p:sldId id="317" r:id="rId19"/>
    <p:sldId id="293" r:id="rId2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828"/>
    <a:srgbClr val="25C6E3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4E3256-4DB3-4067-BFF0-DDB5E64FA16A}" v="415" dt="2019-05-08T04:14:28.938"/>
  </p1510:revLst>
</p1510:revInfo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6391" autoAdjust="0"/>
  </p:normalViewPr>
  <p:slideViewPr>
    <p:cSldViewPr snapToGrid="0">
      <p:cViewPr varScale="1">
        <p:scale>
          <a:sx n="97" d="100"/>
          <a:sy n="97" d="100"/>
        </p:scale>
        <p:origin x="579" y="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C34F0B-3329-4459-8435-812010CE1851}" type="datetime4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2019년 5월 8일</a:t>
            </a:fld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ZA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AC1A092-B106-4916-AA31-758C6EB48E2A}" type="datetime4">
              <a:rPr lang="ko-KR" altLang="en-US" smtClean="0"/>
              <a:pPr/>
              <a:t>2019년 5월 8일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ZA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  <a:endParaRPr lang="ko-KR" altLang="en-ZA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530193B-564F-4854-8A52-728F3FB19C85}" type="slidenum">
              <a:rPr lang="en-ZA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53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1505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969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8022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8136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8623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6535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613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10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5779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8263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3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9694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6136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3406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altLang="ko-KR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2183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감사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noProof="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noProof="0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감사합니다</a:t>
            </a:r>
            <a:r>
              <a:rPr lang="en-US" altLang="ko-KR" noProof="0" dirty="0"/>
              <a:t>!</a:t>
            </a:r>
            <a:endParaRPr lang="ko-KR" altLang="en-ZA" noProof="0" dirty="0"/>
          </a:p>
        </p:txBody>
      </p:sp>
      <p:sp>
        <p:nvSpPr>
          <p:cNvPr id="7" name="텍스트 개체 틀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전체 이름</a:t>
            </a:r>
            <a:endParaRPr lang="ko-KR" altLang="en-ZA" noProof="0" dirty="0"/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전화 번호</a:t>
            </a:r>
            <a:endParaRPr lang="ko-KR" altLang="en-ZA" noProof="0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전자 메일 또는 소셜 미디어 핸들</a:t>
            </a:r>
            <a:endParaRPr lang="ko-KR" altLang="en-ZA" noProof="0" dirty="0"/>
          </a:p>
        </p:txBody>
      </p:sp>
      <p:sp>
        <p:nvSpPr>
          <p:cNvPr id="10" name="텍스트 개체 틀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회사 웹 사이트</a:t>
            </a:r>
            <a:endParaRPr lang="ko-KR" altLang="en-ZA" noProof="0" dirty="0"/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6" name="텍스트 개체 틀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11" name="텍스트 개체 틀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17" name="텍스트 개체 틀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프레젠테이션 제목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 슬라이드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구분선 슬라이드 제목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 슬라이드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 rtlCol="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구분선 슬라이드 제목 편집</a:t>
            </a:r>
            <a:endParaRPr lang="ko-KR" altLang="en-ZA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1" name="자유형(F)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3" name="자유형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4" name="자유형(F)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5" name="자유형(F)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비교 왼쪽 개체 틀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12" name="비교 왼쪽 개체 틀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0" i="0"/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8" name="텍스트 개체 틀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ZA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ko-KR" altLang="en-US" noProof="0" dirty="0"/>
              <a:t>캡션 입력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: 둥근 모서리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55" r:id="rId1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66700" indent="-2667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42925" indent="-276225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09625" indent="-2667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76325" indent="-2667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43025" indent="-2667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-5530773" y="0"/>
            <a:ext cx="21834847" cy="6895214"/>
          </a:xfrm>
        </p:spPr>
      </p:pic>
      <p:sp>
        <p:nvSpPr>
          <p:cNvPr id="25" name="텍스트 상자 24" descr="제목 상자에 슬라이드 주목 효과 적용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706525" y="3925408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2163" y="3135195"/>
            <a:ext cx="6293098" cy="374336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  <a:effectLst>
            <a:softEdge rad="31750"/>
          </a:effectLst>
        </p:spPr>
        <p:txBody>
          <a:bodyPr rtlCol="0"/>
          <a:lstStyle/>
          <a:p>
            <a:pPr rtl="0">
              <a:lnSpc>
                <a:spcPts val="4900"/>
              </a:lnSpc>
            </a:pPr>
            <a:r>
              <a:rPr lang="ko-KR" altLang="en-US" sz="4400" dirty="0"/>
              <a:t>빅데이터를 활용한 </a:t>
            </a:r>
            <a:br>
              <a:rPr lang="en-US" altLang="ko-KR" sz="4400" dirty="0"/>
            </a:br>
            <a:r>
              <a:rPr lang="ko-KR" altLang="en-US" sz="4400" dirty="0"/>
              <a:t>응급수술 환자 대처방식</a:t>
            </a:r>
            <a:endParaRPr lang="ko-KR" altLang="en-ZA" sz="4400" dirty="0"/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096" y="4811527"/>
            <a:ext cx="4000500" cy="1500244"/>
          </a:xfrm>
        </p:spPr>
        <p:txBody>
          <a:bodyPr rtlCol="0"/>
          <a:lstStyle/>
          <a:p>
            <a:pPr rtl="0"/>
            <a:r>
              <a:rPr lang="en-US" altLang="ko-KR" sz="2000" dirty="0"/>
              <a:t>20133652 </a:t>
            </a:r>
            <a:r>
              <a:rPr lang="ko-KR" altLang="en-US" sz="2000" dirty="0"/>
              <a:t>정우성</a:t>
            </a:r>
            <a:endParaRPr lang="en-US" altLang="ko-KR" sz="2000" dirty="0">
              <a:highlight>
                <a:srgbClr val="FFFF00"/>
              </a:highlight>
            </a:endParaRPr>
          </a:p>
          <a:p>
            <a:r>
              <a:rPr lang="en-US" altLang="ko-KR" sz="2000" dirty="0"/>
              <a:t>20133968 </a:t>
            </a:r>
            <a:r>
              <a:rPr lang="ko-KR" altLang="en-US" sz="2000" dirty="0"/>
              <a:t>최원석</a:t>
            </a:r>
            <a:endParaRPr lang="en-US" altLang="ko-KR" sz="2000" dirty="0"/>
          </a:p>
          <a:p>
            <a:r>
              <a:rPr lang="en-US" altLang="ko-KR" sz="2000" dirty="0"/>
              <a:t>20142057 </a:t>
            </a:r>
            <a:r>
              <a:rPr lang="ko-KR" altLang="en-US" sz="2000" dirty="0"/>
              <a:t>박성민</a:t>
            </a:r>
            <a:endParaRPr lang="en-US" altLang="ko-KR" sz="2000" dirty="0"/>
          </a:p>
          <a:p>
            <a:r>
              <a:rPr lang="en-US" altLang="ko-KR" sz="2000" dirty="0"/>
              <a:t>20142138 </a:t>
            </a:r>
            <a:r>
              <a:rPr lang="ko-KR" altLang="en-US" sz="2000" dirty="0"/>
              <a:t>박정민</a:t>
            </a:r>
            <a:endParaRPr lang="en-US" altLang="ko-KR" sz="2000" dirty="0"/>
          </a:p>
          <a:p>
            <a:pPr rtl="0"/>
            <a:endParaRPr lang="en-US" altLang="ko-KR" sz="2400" dirty="0"/>
          </a:p>
          <a:p>
            <a:pPr rtl="0"/>
            <a:endParaRPr lang="en-US" altLang="ko-KR" sz="2400" dirty="0"/>
          </a:p>
        </p:txBody>
      </p:sp>
      <p:sp>
        <p:nvSpPr>
          <p:cNvPr id="20" name="이등변 삼각형 19" descr="제목 상자에 슬라이드 그림자 효과 적용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5460641" y="3353721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10</a:t>
            </a:fld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CC1380F-C60D-416B-B169-5200A28481D4}"/>
              </a:ext>
            </a:extLst>
          </p:cNvPr>
          <p:cNvSpPr txBox="1">
            <a:spLocks/>
          </p:cNvSpPr>
          <p:nvPr/>
        </p:nvSpPr>
        <p:spPr>
          <a:xfrm>
            <a:off x="1456242" y="1068155"/>
            <a:ext cx="1050358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63BD450D-61DE-483C-9033-82679DAE1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442" y="485935"/>
            <a:ext cx="4137993" cy="58861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B2F376-037C-450C-AD43-FB3983BF44D4}"/>
              </a:ext>
            </a:extLst>
          </p:cNvPr>
          <p:cNvSpPr/>
          <p:nvPr/>
        </p:nvSpPr>
        <p:spPr>
          <a:xfrm>
            <a:off x="619058" y="1548048"/>
            <a:ext cx="5969435" cy="2704137"/>
          </a:xfrm>
          <a:prstGeom prst="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보건복지부 보도자료에 따르면 </a:t>
            </a:r>
            <a:br>
              <a:rPr lang="en-US" altLang="ko-KR" sz="3200" dirty="0">
                <a:solidFill>
                  <a:schemeClr val="tx1"/>
                </a:solidFill>
              </a:rPr>
            </a:br>
            <a:r>
              <a:rPr lang="ko-KR" altLang="en-US" sz="3200" dirty="0">
                <a:solidFill>
                  <a:schemeClr val="tx1"/>
                </a:solidFill>
              </a:rPr>
              <a:t>상급종합병원</a:t>
            </a:r>
            <a:br>
              <a:rPr lang="en-US" altLang="ko-KR" sz="3200" dirty="0">
                <a:solidFill>
                  <a:schemeClr val="tx1"/>
                </a:solidFill>
              </a:rPr>
            </a:br>
            <a:r>
              <a:rPr lang="ko-KR" altLang="en-US" sz="3200" dirty="0">
                <a:solidFill>
                  <a:schemeClr val="tx1"/>
                </a:solidFill>
              </a:rPr>
              <a:t>중환자실의 수는 전체 병실의</a:t>
            </a:r>
            <a:br>
              <a:rPr lang="en-US" altLang="ko-KR" sz="3200" dirty="0">
                <a:solidFill>
                  <a:schemeClr val="tx1"/>
                </a:solidFill>
              </a:rPr>
            </a:br>
            <a:r>
              <a:rPr lang="en-US" altLang="ko-KR" sz="7200" dirty="0">
                <a:solidFill>
                  <a:schemeClr val="accent2"/>
                </a:solidFill>
              </a:rPr>
              <a:t>10%</a:t>
            </a:r>
            <a:r>
              <a:rPr lang="en-US" altLang="ko-KR" sz="6000" dirty="0">
                <a:solidFill>
                  <a:schemeClr val="accent2"/>
                </a:solidFill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1990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76" y="108241"/>
            <a:ext cx="10328364" cy="1160545"/>
          </a:xfrm>
        </p:spPr>
        <p:txBody>
          <a:bodyPr rtlCol="0"/>
          <a:lstStyle/>
          <a:p>
            <a:pPr algn="ctr"/>
            <a:r>
              <a:rPr lang="ko-KR" altLang="en-US" dirty="0"/>
              <a:t>빅데이터를 활용한 </a:t>
            </a:r>
            <a:br>
              <a:rPr lang="ko-KR" altLang="en-US" dirty="0"/>
            </a:br>
            <a:r>
              <a:rPr lang="ko-KR" altLang="en-US" dirty="0"/>
              <a:t>응급수술 환자 대처 지도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11</a:t>
            </a:fld>
            <a:endParaRPr lang="ko-KR" altLang="en-ZA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4397E42-7586-44BE-BBD1-84C8F5674EE5}"/>
              </a:ext>
            </a:extLst>
          </p:cNvPr>
          <p:cNvSpPr txBox="1">
            <a:spLocks/>
          </p:cNvSpPr>
          <p:nvPr/>
        </p:nvSpPr>
        <p:spPr>
          <a:xfrm>
            <a:off x="365644" y="1017537"/>
            <a:ext cx="10328364" cy="11605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4000" dirty="0">
                <a:solidFill>
                  <a:schemeClr val="accent2"/>
                </a:solidFill>
              </a:rPr>
              <a:t>중환자실 보유 상급종합병원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9281D-1E13-49CC-8BBE-8547A1A0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92" y="1933969"/>
            <a:ext cx="8067441" cy="48550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98948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D74D794-E4C1-4FE2-AF24-9288C7D3E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12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7F1776-0FA2-4048-8714-51EE94C79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339" y="2038350"/>
            <a:ext cx="4327322" cy="39470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54491DD-A897-45F2-8CCD-F04C6D51FDE3}"/>
              </a:ext>
            </a:extLst>
          </p:cNvPr>
          <p:cNvSpPr/>
          <p:nvPr/>
        </p:nvSpPr>
        <p:spPr>
          <a:xfrm>
            <a:off x="2712702" y="396271"/>
            <a:ext cx="676659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accent2"/>
                </a:solidFill>
              </a:rPr>
              <a:t>증가하는 신생아 관련 질환</a:t>
            </a:r>
          </a:p>
        </p:txBody>
      </p:sp>
    </p:spTree>
    <p:extLst>
      <p:ext uri="{BB962C8B-B14F-4D97-AF65-F5344CB8AC3E}">
        <p14:creationId xmlns:p14="http://schemas.microsoft.com/office/powerpoint/2010/main" val="214023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F6B8F00-8E0B-4FD6-9D7F-D3D9715277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76" y="108241"/>
            <a:ext cx="10328364" cy="1160545"/>
          </a:xfrm>
        </p:spPr>
        <p:txBody>
          <a:bodyPr rtlCol="0"/>
          <a:lstStyle/>
          <a:p>
            <a:pPr algn="ctr"/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빅데이터를 활용한 </a:t>
            </a:r>
            <a:br>
              <a:rPr lang="ko-KR" alt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응급수술 환자 대처 지도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13</a:t>
            </a:fld>
            <a:endParaRPr lang="ko-KR" altLang="en-ZA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4397E42-7586-44BE-BBD1-84C8F5674EE5}"/>
              </a:ext>
            </a:extLst>
          </p:cNvPr>
          <p:cNvSpPr txBox="1">
            <a:spLocks/>
          </p:cNvSpPr>
          <p:nvPr/>
        </p:nvSpPr>
        <p:spPr>
          <a:xfrm>
            <a:off x="365644" y="1017537"/>
            <a:ext cx="10328364" cy="11605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4000" dirty="0">
                <a:solidFill>
                  <a:schemeClr val="accent2"/>
                </a:solidFill>
              </a:rPr>
              <a:t>신생아 중환자실 보유 상급병원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9281D-1E13-49CC-8BBE-8547A1A0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92" y="1928754"/>
            <a:ext cx="8067441" cy="48654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69588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D74D794-E4C1-4FE2-AF24-9288C7D3E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14</a:t>
            </a:fld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B2F376-037C-450C-AD43-FB3983BF44D4}"/>
              </a:ext>
            </a:extLst>
          </p:cNvPr>
          <p:cNvSpPr/>
          <p:nvPr/>
        </p:nvSpPr>
        <p:spPr>
          <a:xfrm>
            <a:off x="546320" y="458722"/>
            <a:ext cx="11181336" cy="110882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</a:rPr>
              <a:t>지역별 전문의 차이 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3D7F1776-0FA2-4048-8714-51EE94C79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051" y="2264603"/>
            <a:ext cx="6081874" cy="39470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1678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D74D794-E4C1-4FE2-AF24-9288C7D3E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15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D4D121-06A9-4329-88E5-08F4744C4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348" y="738168"/>
            <a:ext cx="8655303" cy="538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41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E55AEAF-76E2-40D4-9658-879C3A930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912"/>
            <a:ext cx="12155055" cy="8865593"/>
          </a:xfrm>
          <a:prstGeom prst="rect">
            <a:avLst/>
          </a:prstGeom>
        </p:spPr>
      </p:pic>
      <p:sp>
        <p:nvSpPr>
          <p:cNvPr id="31" name="텍스트 상자 30" descr="제목에 플래그 주목 효과 적용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이등변 삼각형 20" descr="제목에 그림자 주목 효과 적용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</p:spPr>
        <p:txBody>
          <a:bodyPr rtlCol="0"/>
          <a:lstStyle/>
          <a:p>
            <a:pPr algn="ctr" rtl="0">
              <a:lnSpc>
                <a:spcPts val="5100"/>
              </a:lnSpc>
            </a:pPr>
            <a:r>
              <a:rPr lang="ko-KR" altLang="en-US" sz="5000" dirty="0"/>
              <a:t>감사합니다</a:t>
            </a:r>
            <a:r>
              <a:rPr lang="en-US" altLang="ko-KR" sz="5000" dirty="0"/>
              <a:t>.</a:t>
            </a: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6585" y="3589676"/>
            <a:ext cx="4459766" cy="1315660"/>
          </a:xfrm>
        </p:spPr>
        <p:txBody>
          <a:bodyPr rtlCol="0"/>
          <a:lstStyle/>
          <a:p>
            <a:pPr algn="ctr" rtl="0"/>
            <a:r>
              <a:rPr lang="ko-KR" altLang="en-US" sz="2000"/>
              <a:t>질문이 있으시면 </a:t>
            </a:r>
            <a:r>
              <a:rPr lang="ko-KR" altLang="en-US" sz="2000" dirty="0"/>
              <a:t>손을 들어주세요</a:t>
            </a:r>
            <a:endParaRPr lang="en-US" altLang="ko-KR" sz="2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16</a:t>
            </a:fld>
            <a:endParaRPr lang="ko-KR" altLang="en-ZA" dirty="0"/>
          </a:p>
        </p:txBody>
      </p:sp>
      <p:sp>
        <p:nvSpPr>
          <p:cNvPr id="10" name="자유형(F) 5" descr="속이 빈 강조 블록">
            <a:extLst>
              <a:ext uri="{FF2B5EF4-FFF2-40B4-BE49-F238E27FC236}">
                <a16:creationId xmlns:a16="http://schemas.microsoft.com/office/drawing/2014/main" id="{784F4A88-4C3C-4CB5-B1DF-6C3C81635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 rot="1807806">
            <a:off x="312217" y="4781591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자유형(F) 5" descr="속이 빈 주목 효과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2612608" y="1009756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자유형(F) 5" descr="단색 강조 블록">
            <a:extLst>
              <a:ext uri="{FF2B5EF4-FFF2-40B4-BE49-F238E27FC236}">
                <a16:creationId xmlns:a16="http://schemas.microsoft.com/office/drawing/2014/main" id="{6301AC99-1062-4BE8-8BFF-659C188F4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773946" y="4478169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242" y="496655"/>
            <a:ext cx="10503586" cy="432000"/>
          </a:xfrm>
        </p:spPr>
        <p:txBody>
          <a:bodyPr rtlCol="0"/>
          <a:lstStyle/>
          <a:p>
            <a:pPr rtl="0"/>
            <a:r>
              <a:rPr lang="ko-KR" altLang="en-US" dirty="0"/>
              <a:t>만약 응급구조 활동 시 긴급한 수술이 필요하다면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1696367" y="1676459"/>
            <a:ext cx="8491341" cy="4398183"/>
          </a:xfr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0328364" cy="432000"/>
          </a:xfrm>
        </p:spPr>
        <p:txBody>
          <a:bodyPr rtlCol="0"/>
          <a:lstStyle/>
          <a:p>
            <a:pPr algn="ctr" rtl="0"/>
            <a:r>
              <a:rPr lang="ko-KR" altLang="en-US" dirty="0"/>
              <a:t>경기도 응급수술이 가능한 상급병원 현황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3</a:t>
            </a:fld>
            <a:endParaRPr lang="ko-KR" altLang="en-ZA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848B4E7-8BBC-4E4B-9C2D-FB28B2493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0" y="1725833"/>
            <a:ext cx="11134894" cy="388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4</a:t>
            </a:fld>
            <a:endParaRPr lang="ko-KR" altLang="en-ZA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9BBB378-F2ED-4464-A40B-21551A0B0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0" y="1726021"/>
            <a:ext cx="11143361" cy="3941668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F1405548-A479-4125-A920-A0AB33D87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0328364" cy="432000"/>
          </a:xfrm>
        </p:spPr>
        <p:txBody>
          <a:bodyPr rtlCol="0"/>
          <a:lstStyle/>
          <a:p>
            <a:pPr algn="ctr" rtl="0"/>
            <a:r>
              <a:rPr lang="ko-KR" altLang="en-US" dirty="0"/>
              <a:t>경기도 응급수술이 가능한 상급병원 현황 </a:t>
            </a:r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0705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5</a:t>
            </a:fld>
            <a:endParaRPr lang="ko-KR" altLang="en-ZA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463B17D-48C9-4935-9683-DEB7B5370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1" y="989954"/>
            <a:ext cx="10550036" cy="555138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DAC9F6B6-29BA-401E-AD49-AF85788D9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0328364" cy="432000"/>
          </a:xfrm>
        </p:spPr>
        <p:txBody>
          <a:bodyPr rtlCol="0"/>
          <a:lstStyle/>
          <a:p>
            <a:pPr algn="ctr" rtl="0"/>
            <a:r>
              <a:rPr lang="ko-KR" altLang="en-US" dirty="0"/>
              <a:t>경기도 응급수술이 가능한 상급병원 현황 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476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>
            <a:extLst>
              <a:ext uri="{FF2B5EF4-FFF2-40B4-BE49-F238E27FC236}">
                <a16:creationId xmlns:a16="http://schemas.microsoft.com/office/drawing/2014/main" id="{3EEE5409-3F6C-485D-B4C2-5247917F1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589314" y="515007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30" y="548283"/>
            <a:ext cx="6476314" cy="432000"/>
          </a:xfrm>
        </p:spPr>
        <p:txBody>
          <a:bodyPr rtlCol="0"/>
          <a:lstStyle/>
          <a:p>
            <a:pPr algn="ctr" rtl="0"/>
            <a:r>
              <a:rPr lang="ko-KR" altLang="en-US" b="1" dirty="0">
                <a:solidFill>
                  <a:srgbClr val="25C6E3"/>
                </a:solidFill>
              </a:rPr>
              <a:t>여러 응급상황 중</a:t>
            </a:r>
          </a:p>
        </p:txBody>
      </p:sp>
      <p:sp>
        <p:nvSpPr>
          <p:cNvPr id="29" name="내용 개체 틀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2677243"/>
            <a:ext cx="6133506" cy="3600000"/>
          </a:xfrm>
        </p:spPr>
        <p:txBody>
          <a:bodyPr rtlCol="0"/>
          <a:lstStyle/>
          <a:p>
            <a:pPr marL="457200" indent="-457200" algn="ctr">
              <a:lnSpc>
                <a:spcPct val="300000"/>
              </a:lnSpc>
              <a:buFont typeface="+mj-lt"/>
              <a:buAutoNum type="arabicPeriod"/>
            </a:pPr>
            <a:r>
              <a:rPr lang="ko-KR" altLang="en-US" sz="2000" b="1" i="1" dirty="0"/>
              <a:t>손가락 절단 사고로 즉시 수술이 필요한 경우</a:t>
            </a:r>
            <a:endParaRPr lang="en-US" altLang="ko-KR" sz="2000" b="1" i="1" dirty="0"/>
          </a:p>
          <a:p>
            <a:pPr marL="457200" indent="-457200" algn="ctr">
              <a:lnSpc>
                <a:spcPct val="300000"/>
              </a:lnSpc>
              <a:buFont typeface="+mj-lt"/>
              <a:buAutoNum type="arabicPeriod"/>
            </a:pPr>
            <a:r>
              <a:rPr lang="ko-KR" altLang="en-US" sz="2000" b="1" i="1" dirty="0"/>
              <a:t>화상으로 인하여 즉시 수술이 필요한 상황</a:t>
            </a:r>
            <a:endParaRPr lang="en-US" altLang="ko-KR" sz="2000" b="1" i="1" dirty="0"/>
          </a:p>
          <a:p>
            <a:pPr marL="457200" indent="-457200" algn="ctr">
              <a:lnSpc>
                <a:spcPct val="300000"/>
              </a:lnSpc>
              <a:buFont typeface="+mj-lt"/>
              <a:buAutoNum type="arabicPeriod"/>
            </a:pPr>
            <a:r>
              <a:rPr lang="ko-KR" altLang="en-US" sz="2000" b="1" i="1" dirty="0"/>
              <a:t>인공심장을 즉시 교체 해야 하는 상황</a:t>
            </a:r>
            <a:endParaRPr lang="en-US" altLang="ko-KR" sz="2000" b="1" i="1" dirty="0"/>
          </a:p>
        </p:txBody>
      </p:sp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C6CDA85C-88C0-6444-B1E8-D661956A20E8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tretch>
            <a:fillRect/>
          </a:stretch>
        </p:blipFill>
        <p:spPr>
          <a:xfrm>
            <a:off x="7071457" y="319124"/>
            <a:ext cx="3649529" cy="5760000"/>
          </a:xfrm>
          <a:effectLst>
            <a:softEdge rad="101600"/>
          </a:effectLst>
        </p:spPr>
      </p:pic>
      <p:sp>
        <p:nvSpPr>
          <p:cNvPr id="67" name="자유형(F) 5" descr="단색 강조 블록">
            <a:extLst>
              <a:ext uri="{FF2B5EF4-FFF2-40B4-BE49-F238E27FC236}">
                <a16:creationId xmlns:a16="http://schemas.microsoft.com/office/drawing/2014/main" id="{0D74D4D5-6A4C-4248-8A92-B8CA1C918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956703" y="547247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6</a:t>
            </a:fld>
            <a:endParaRPr lang="ko-KR" altLang="en-ZA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E18412DD-A7F3-475C-8797-7E0EFF4BA96D}"/>
              </a:ext>
            </a:extLst>
          </p:cNvPr>
          <p:cNvSpPr txBox="1">
            <a:spLocks/>
          </p:cNvSpPr>
          <p:nvPr/>
        </p:nvSpPr>
        <p:spPr>
          <a:xfrm>
            <a:off x="-694771" y="1545936"/>
            <a:ext cx="8723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4400" b="1" dirty="0">
                <a:solidFill>
                  <a:schemeClr val="accent2"/>
                </a:solidFill>
              </a:rPr>
              <a:t>가장 중요하고 긴급한 </a:t>
            </a:r>
            <a:endParaRPr lang="en-US" altLang="ko-KR" sz="4400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sz="4400" b="1" dirty="0">
                <a:solidFill>
                  <a:schemeClr val="accent2"/>
                </a:solidFill>
              </a:rPr>
              <a:t>3</a:t>
            </a:r>
            <a:r>
              <a:rPr lang="ko-KR" altLang="en-US" sz="4400" b="1" dirty="0">
                <a:solidFill>
                  <a:schemeClr val="accent2"/>
                </a:solidFill>
              </a:rPr>
              <a:t>가지 상황</a:t>
            </a:r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76" y="108241"/>
            <a:ext cx="10328364" cy="1160545"/>
          </a:xfrm>
        </p:spPr>
        <p:txBody>
          <a:bodyPr rtlCol="0"/>
          <a:lstStyle/>
          <a:p>
            <a:pPr algn="ctr"/>
            <a:r>
              <a:rPr lang="ko-KR" altLang="en-US" dirty="0"/>
              <a:t>빅데이터를 활용한 </a:t>
            </a:r>
            <a:br>
              <a:rPr lang="ko-KR" altLang="en-US" dirty="0"/>
            </a:br>
            <a:r>
              <a:rPr lang="ko-KR" altLang="en-US" dirty="0"/>
              <a:t>응급수술 환자 대처 지도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7</a:t>
            </a:fld>
            <a:endParaRPr lang="ko-KR" altLang="en-ZA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4397E42-7586-44BE-BBD1-84C8F5674EE5}"/>
              </a:ext>
            </a:extLst>
          </p:cNvPr>
          <p:cNvSpPr txBox="1">
            <a:spLocks/>
          </p:cNvSpPr>
          <p:nvPr/>
        </p:nvSpPr>
        <p:spPr>
          <a:xfrm>
            <a:off x="365644" y="1017537"/>
            <a:ext cx="10328364" cy="11605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3600" dirty="0">
                <a:solidFill>
                  <a:schemeClr val="accent2"/>
                </a:solidFill>
              </a:rPr>
              <a:t>응급 인공 심장 박동기 수술이 가능한 상급병원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9281D-1E13-49CC-8BBE-8547A1A0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92" y="1924083"/>
            <a:ext cx="8067441" cy="48748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96317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76" y="108241"/>
            <a:ext cx="10328364" cy="1160545"/>
          </a:xfrm>
        </p:spPr>
        <p:txBody>
          <a:bodyPr rtlCol="0"/>
          <a:lstStyle/>
          <a:p>
            <a:pPr algn="ctr"/>
            <a:r>
              <a:rPr lang="ko-KR" altLang="en-US" dirty="0"/>
              <a:t>빅데이터를 활용한 </a:t>
            </a:r>
            <a:br>
              <a:rPr lang="ko-KR" altLang="en-US" dirty="0"/>
            </a:br>
            <a:r>
              <a:rPr lang="ko-KR" altLang="en-US" dirty="0"/>
              <a:t>응급수술 환자 대처 지도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8</a:t>
            </a:fld>
            <a:endParaRPr lang="ko-KR" altLang="en-ZA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4397E42-7586-44BE-BBD1-84C8F5674EE5}"/>
              </a:ext>
            </a:extLst>
          </p:cNvPr>
          <p:cNvSpPr txBox="1">
            <a:spLocks/>
          </p:cNvSpPr>
          <p:nvPr/>
        </p:nvSpPr>
        <p:spPr>
          <a:xfrm>
            <a:off x="365644" y="1017537"/>
            <a:ext cx="10328364" cy="11605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4000" dirty="0">
                <a:solidFill>
                  <a:schemeClr val="accent2"/>
                </a:solidFill>
              </a:rPr>
              <a:t>응급 화상 수술이 가능한 상급병원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9281D-1E13-49CC-8BBE-8547A1A0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92" y="1942830"/>
            <a:ext cx="8067441" cy="48373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50884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76" y="108241"/>
            <a:ext cx="10328364" cy="1160545"/>
          </a:xfrm>
        </p:spPr>
        <p:txBody>
          <a:bodyPr rtlCol="0"/>
          <a:lstStyle/>
          <a:p>
            <a:pPr algn="ctr"/>
            <a:r>
              <a:rPr lang="ko-KR" altLang="en-US" dirty="0"/>
              <a:t>빅데이터를 활용한 </a:t>
            </a:r>
            <a:br>
              <a:rPr lang="ko-KR" altLang="en-US" dirty="0"/>
            </a:br>
            <a:r>
              <a:rPr lang="ko-KR" altLang="en-US" dirty="0"/>
              <a:t>응급수술 환자 대처 지도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9</a:t>
            </a:fld>
            <a:endParaRPr lang="ko-KR" altLang="en-ZA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4397E42-7586-44BE-BBD1-84C8F5674EE5}"/>
              </a:ext>
            </a:extLst>
          </p:cNvPr>
          <p:cNvSpPr txBox="1">
            <a:spLocks/>
          </p:cNvSpPr>
          <p:nvPr/>
        </p:nvSpPr>
        <p:spPr>
          <a:xfrm>
            <a:off x="365644" y="1017537"/>
            <a:ext cx="10328364" cy="11605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ctr"/>
            <a:r>
              <a:rPr lang="ko-KR" altLang="en-US" sz="4000" dirty="0">
                <a:solidFill>
                  <a:schemeClr val="accent2"/>
                </a:solidFill>
              </a:rPr>
              <a:t>응급 </a:t>
            </a:r>
            <a:r>
              <a:rPr lang="ko-KR" altLang="en-US" sz="4000" dirty="0" err="1">
                <a:solidFill>
                  <a:schemeClr val="accent2"/>
                </a:solidFill>
              </a:rPr>
              <a:t>수지접합</a:t>
            </a:r>
            <a:r>
              <a:rPr lang="ko-KR" altLang="en-US" sz="4000" dirty="0">
                <a:solidFill>
                  <a:schemeClr val="accent2"/>
                </a:solidFill>
              </a:rPr>
              <a:t> 수술이 가능한 상급병원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19281D-1E13-49CC-8BBE-8547A1A0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92" y="1940226"/>
            <a:ext cx="8067441" cy="48425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0856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216_TF16411253" id="{A9777A35-B9FB-495E-BDB1-28C28BDFA533}" vid="{132D27B6-BF05-48BF-BEC0-BA778CF834E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CDC626-B3A4-4E2A-B903-2655BFCAF3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8A50AA-654B-45CA-B6AD-FDA9E9535EF9}">
  <ds:schemaRefs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sharepoint/v3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fb0879af-3eba-417a-a55a-ffe6dcd6ca77"/>
    <ds:schemaRef ds:uri="6dc4bcd6-49db-4c07-9060-8acfc67cef9f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4F06F66-218D-4D1C-873A-158A1848B8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기하학적 프레젠테이션</Template>
  <TotalTime>0</TotalTime>
  <Words>145</Words>
  <Application>Microsoft Office PowerPoint</Application>
  <PresentationFormat>와이드스크린</PresentationFormat>
  <Paragraphs>61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Arial</vt:lpstr>
      <vt:lpstr>Calibri Light</vt:lpstr>
      <vt:lpstr>Times New Roman</vt:lpstr>
      <vt:lpstr>Office 테마</vt:lpstr>
      <vt:lpstr>빅데이터를 활용한  응급수술 환자 대처방식</vt:lpstr>
      <vt:lpstr>만약 응급구조 활동 시 긴급한 수술이 필요하다면?</vt:lpstr>
      <vt:lpstr>경기도 응급수술이 가능한 상급병원 현황 1</vt:lpstr>
      <vt:lpstr>경기도 응급수술이 가능한 상급병원 현황 2</vt:lpstr>
      <vt:lpstr>경기도 응급수술이 가능한 상급병원 현황 3</vt:lpstr>
      <vt:lpstr>여러 응급상황 중</vt:lpstr>
      <vt:lpstr>빅데이터를 활용한  응급수술 환자 대처 지도</vt:lpstr>
      <vt:lpstr>빅데이터를 활용한  응급수술 환자 대처 지도</vt:lpstr>
      <vt:lpstr>빅데이터를 활용한  응급수술 환자 대처 지도</vt:lpstr>
      <vt:lpstr>PowerPoint 프레젠테이션</vt:lpstr>
      <vt:lpstr>빅데이터를 활용한  응급수술 환자 대처 지도</vt:lpstr>
      <vt:lpstr>PowerPoint 프레젠테이션</vt:lpstr>
      <vt:lpstr>빅데이터를 활용한  응급수술 환자 대처 지도</vt:lpstr>
      <vt:lpstr>PowerPoint 프레젠테이션</vt:lpstr>
      <vt:lpstr>PowerPoint 프레젠테이션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2019-04-16T08:16:40Z</dcterms:created>
  <dcterms:modified xsi:type="dcterms:W3CDTF">2019-05-08T04:14:34Z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v-abdarl@microsoft.com</vt:lpwstr>
  </property>
  <property fmtid="{D5CDD505-2E9C-101B-9397-08002B2CF9AE}" pid="6" name="MSIP_Label_f42aa342-8706-4288-bd11-ebb85995028c_SetDate">
    <vt:lpwstr>2018-06-05T17:32:32.6931325Z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